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38ac161d35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38ac161d35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42d8226153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42d8226153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38ac161d35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38ac161d35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3b0c5222bd_6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3b0c5222bd_6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38ac161d35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38ac161d3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42d8226153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42d8226153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42d822615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42d822615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42d8226153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42d8226153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42d8226153_7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42d8226153_7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38ac161d35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38ac161d35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42d8226153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42d8226153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38ac161d35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38ac161d35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Navjeet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hyperlink" Target="http://drive.google.com/file/d/1cVJoSVaoC9xpvoQ0PN3SvNLN16PJNJgp/view" TargetMode="External"/><Relationship Id="rId5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youtube.com/watch?v=7pdmbbgR8OY&amp;t=29s" TargetMode="External"/><Relationship Id="rId4" Type="http://schemas.openxmlformats.org/officeDocument/2006/relationships/hyperlink" Target="https://www.youtube.com/watch?v=7pdmbbgR8OY&amp;t=29s" TargetMode="External"/><Relationship Id="rId5" Type="http://schemas.openxmlformats.org/officeDocument/2006/relationships/hyperlink" Target="http://www150.statcan.gc.ca/n1/pub/11-621-m/11-621-m2023002-eng.htm" TargetMode="External"/><Relationship Id="rId6" Type="http://schemas.openxmlformats.org/officeDocument/2006/relationships/hyperlink" Target="https://www.marketingjournal.net/article/view/168/6-1-28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hyperlink" Target="https://www150.statcan.gc.ca/n1/pub/11-621-m/11-621-m2023002-eng.html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Revolution of Retail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603950" y="3122025"/>
            <a:ext cx="5041500" cy="11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-GB" sz="1679"/>
              <a:t>Alexa Bowman, Andy Guest, Nonso Ekpunobi, Navjeet Kaur, Omoshalewa Aderibigbe</a:t>
            </a:r>
            <a:endParaRPr sz="1679"/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679"/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-GB" sz="1679"/>
              <a:t>23|03|2025</a:t>
            </a:r>
            <a:endParaRPr sz="1679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>
            <a:off x="0" y="-9"/>
            <a:ext cx="9214152" cy="5182960"/>
          </a:xfrm>
          <a:prstGeom prst="rect">
            <a:avLst/>
          </a:prstGeom>
          <a:noFill/>
          <a:ln>
            <a:noFill/>
          </a:ln>
          <a:effectLst>
            <a:outerShdw blurRad="357188" rotWithShape="0" algn="bl" dir="5400000" dist="19050">
              <a:srgbClr val="000000">
                <a:alpha val="61000"/>
              </a:srgbClr>
            </a:outerShdw>
          </a:effectLst>
        </p:spPr>
      </p:pic>
      <p:sp>
        <p:nvSpPr>
          <p:cNvPr id="138" name="Google Shape;138;p22"/>
          <p:cNvSpPr txBox="1"/>
          <p:nvPr/>
        </p:nvSpPr>
        <p:spPr>
          <a:xfrm>
            <a:off x="404525" y="374075"/>
            <a:ext cx="3838500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chemeClr val="dk1"/>
                </a:solidFill>
              </a:rPr>
              <a:t>Benefits (cont’d)</a:t>
            </a:r>
            <a:endParaRPr sz="2500">
              <a:solidFill>
                <a:schemeClr val="dk1"/>
              </a:solidFill>
            </a:endParaRPr>
          </a:p>
        </p:txBody>
      </p:sp>
      <p:sp>
        <p:nvSpPr>
          <p:cNvPr id="139" name="Google Shape;139;p22"/>
          <p:cNvSpPr/>
          <p:nvPr/>
        </p:nvSpPr>
        <p:spPr>
          <a:xfrm>
            <a:off x="121800" y="906900"/>
            <a:ext cx="8906100" cy="3903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2"/>
          <p:cNvSpPr txBox="1"/>
          <p:nvPr/>
        </p:nvSpPr>
        <p:spPr>
          <a:xfrm>
            <a:off x="284900" y="1396250"/>
            <a:ext cx="4616700" cy="31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200">
                <a:solidFill>
                  <a:schemeClr val="dk1"/>
                </a:solidFill>
              </a:rPr>
              <a:t>Improve Customer Satisfaction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Create engaging and personalized shopping experience for customers.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Delivers information in an interactive and visually appealing manner.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Increases customer’s confidence in their purchase decisions.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41" name="Google Shape;141;p22" title="AR 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93500" y="1147900"/>
            <a:ext cx="3903776" cy="3421901"/>
          </a:xfrm>
          <a:prstGeom prst="rect">
            <a:avLst/>
          </a:prstGeom>
          <a:noFill/>
          <a:ln>
            <a:noFill/>
          </a:ln>
          <a:effectLst>
            <a:outerShdw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type="title"/>
          </p:nvPr>
        </p:nvSpPr>
        <p:spPr>
          <a:xfrm>
            <a:off x="373225" y="389650"/>
            <a:ext cx="8293500" cy="6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155" name="Google Shape;155;p25"/>
          <p:cNvSpPr txBox="1"/>
          <p:nvPr>
            <p:ph idx="1" type="body"/>
          </p:nvPr>
        </p:nvSpPr>
        <p:spPr>
          <a:xfrm>
            <a:off x="373225" y="1090950"/>
            <a:ext cx="8520600" cy="37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</a:rPr>
              <a:t>American Marketing Association, “JM Webinar: Augmented Reality in Retail and its Impact on Sales,” (January 26, 2022). Accessed: February 11, 2025. [YouTube]. Available:</a:t>
            </a:r>
            <a:r>
              <a:rPr lang="en-GB" sz="1400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-GB" sz="1400" u="sng">
                <a:solidFill>
                  <a:schemeClr val="hlink"/>
                </a:solidFill>
                <a:hlinkClick r:id="rId4"/>
              </a:rPr>
              <a:t>JM Webinar: Augmented Reality in Retail and Its Impact on Sales - YouTube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</a:rPr>
              <a:t>Zanzana, Salim, and Jessica Martin. “Retail E-Commerce and COVID-19: How Online Sales Evolved as In-Person Shopping Resumed.” Statistics Canada, 21 Feb. 2023, </a:t>
            </a:r>
            <a:r>
              <a:rPr lang="en-GB" sz="1400" u="sng">
                <a:solidFill>
                  <a:schemeClr val="hlink"/>
                </a:solidFill>
                <a:hlinkClick r:id="rId5"/>
              </a:rPr>
              <a:t>www150.statcan.gc.ca/n1/pub/11-621-m/11-621-m2023002-eng.htm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</a:rPr>
              <a:t>Dr. A. Kaur, “The impact of augmented reality in retail environments: Enhancing customer experience and sales,” </a:t>
            </a:r>
            <a:r>
              <a:rPr i="1" lang="en-GB" sz="1400">
                <a:solidFill>
                  <a:schemeClr val="dk1"/>
                </a:solidFill>
              </a:rPr>
              <a:t>International Journal of Research in Marketing Management and Sales</a:t>
            </a:r>
            <a:r>
              <a:rPr lang="en-GB" sz="1400">
                <a:solidFill>
                  <a:schemeClr val="dk1"/>
                </a:solidFill>
              </a:rPr>
              <a:t>, vol. 6, no. 1, pp. 189–194, Jan. 2024, doi: https://doi.org/10.33545/26633329.2024.v6.i1c.168. Available:</a:t>
            </a:r>
            <a:r>
              <a:rPr lang="en-GB" sz="1400" u="sng">
                <a:solidFill>
                  <a:schemeClr val="hlink"/>
                </a:solidFill>
                <a:hlinkClick r:id="rId6"/>
              </a:rPr>
              <a:t>https://www.marketingjournal.net/article/view/168/6-1-28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>
            <a:off x="-94425" y="-19734"/>
            <a:ext cx="9214152" cy="5182960"/>
          </a:xfrm>
          <a:prstGeom prst="rect">
            <a:avLst/>
          </a:prstGeom>
          <a:noFill/>
          <a:ln>
            <a:noFill/>
          </a:ln>
          <a:effectLst>
            <a:outerShdw blurRad="357188" rotWithShape="0" algn="bl" dir="5400000" dist="19050">
              <a:srgbClr val="000000">
                <a:alpha val="61000"/>
              </a:srgbClr>
            </a:outerShdw>
          </a:effectLst>
        </p:spPr>
      </p:pic>
      <p:sp>
        <p:nvSpPr>
          <p:cNvPr id="62" name="Google Shape;62;p14"/>
          <p:cNvSpPr/>
          <p:nvPr/>
        </p:nvSpPr>
        <p:spPr>
          <a:xfrm>
            <a:off x="252350" y="994550"/>
            <a:ext cx="8520600" cy="341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-GB">
                <a:solidFill>
                  <a:schemeClr val="dk1"/>
                </a:solidFill>
              </a:rPr>
              <a:t>AR (Augmented Reality) is a way of combining the real world with computer </a:t>
            </a:r>
            <a:r>
              <a:rPr lang="en-GB">
                <a:solidFill>
                  <a:schemeClr val="dk1"/>
                </a:solidFill>
              </a:rPr>
              <a:t>generated</a:t>
            </a:r>
            <a:r>
              <a:rPr lang="en-GB">
                <a:solidFill>
                  <a:schemeClr val="dk1"/>
                </a:solidFill>
              </a:rPr>
              <a:t> content.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-GB">
                <a:solidFill>
                  <a:schemeClr val="dk1"/>
                </a:solidFill>
              </a:rPr>
              <a:t>AR based tools can be used in a variety of different </a:t>
            </a:r>
            <a:r>
              <a:rPr lang="en-GB">
                <a:solidFill>
                  <a:schemeClr val="dk1"/>
                </a:solidFill>
              </a:rPr>
              <a:t>industries</a:t>
            </a:r>
            <a:r>
              <a:rPr lang="en-GB">
                <a:solidFill>
                  <a:schemeClr val="dk1"/>
                </a:solidFill>
              </a:rPr>
              <a:t> including: Automotive, Education, Healthcare, and </a:t>
            </a:r>
            <a:r>
              <a:rPr b="1" lang="en-GB">
                <a:solidFill>
                  <a:schemeClr val="dk1"/>
                </a:solidFill>
              </a:rPr>
              <a:t>Retail.</a:t>
            </a:r>
            <a:endParaRPr b="1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1"/>
                </a:solidFill>
              </a:rPr>
              <a:t>Some Examples:</a:t>
            </a:r>
            <a:endParaRPr b="1" sz="1800">
              <a:solidFill>
                <a:schemeClr val="dk1"/>
              </a:solidFill>
            </a:endParaRPr>
          </a:p>
          <a:p>
            <a:pPr indent="-342900" lvl="2" marL="1371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-GB" sz="1800">
                <a:solidFill>
                  <a:schemeClr val="dk1"/>
                </a:solidFill>
              </a:rPr>
              <a:t>Virtual furniture </a:t>
            </a:r>
            <a:r>
              <a:rPr lang="en-GB" sz="1800">
                <a:solidFill>
                  <a:schemeClr val="dk1"/>
                </a:solidFill>
              </a:rPr>
              <a:t>placement</a:t>
            </a:r>
            <a:r>
              <a:rPr lang="en-GB" sz="1800">
                <a:solidFill>
                  <a:schemeClr val="dk1"/>
                </a:solidFill>
              </a:rPr>
              <a:t> 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-GB" sz="1800">
                <a:solidFill>
                  <a:schemeClr val="dk1"/>
                </a:solidFill>
              </a:rPr>
              <a:t>Virtual clothing/ accessory try ons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-GB" sz="1800">
                <a:solidFill>
                  <a:schemeClr val="dk1"/>
                </a:solidFill>
              </a:rPr>
              <a:t>Virtual car technology 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296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/>
              <a:t>Background Information on Augmented Reality</a:t>
            </a:r>
            <a:endParaRPr sz="2500"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7300" y="2233075"/>
            <a:ext cx="2688100" cy="201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>
            <a:off x="-94425" y="-19734"/>
            <a:ext cx="9214152" cy="5182960"/>
          </a:xfrm>
          <a:prstGeom prst="rect">
            <a:avLst/>
          </a:prstGeom>
          <a:noFill/>
          <a:ln>
            <a:noFill/>
          </a:ln>
          <a:effectLst>
            <a:outerShdw blurRad="357188" rotWithShape="0" algn="bl" dir="5400000" dist="19050">
              <a:srgbClr val="000000">
                <a:alpha val="61000"/>
              </a:srgbClr>
            </a:outerShdw>
          </a:effectLst>
        </p:spPr>
      </p:pic>
      <p:sp>
        <p:nvSpPr>
          <p:cNvPr id="71" name="Google Shape;71;p15"/>
          <p:cNvSpPr/>
          <p:nvPr/>
        </p:nvSpPr>
        <p:spPr>
          <a:xfrm>
            <a:off x="252350" y="994550"/>
            <a:ext cx="8520600" cy="341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296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/>
              <a:t>Online Retail</a:t>
            </a:r>
            <a:endParaRPr sz="2500"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073850"/>
            <a:ext cx="4962600" cy="3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Customers are shopping more online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GB">
                <a:solidFill>
                  <a:schemeClr val="dk1"/>
                </a:solidFill>
              </a:rPr>
              <a:t>Convenient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GB">
                <a:solidFill>
                  <a:schemeClr val="dk1"/>
                </a:solidFill>
              </a:rPr>
              <a:t>Higher selection of items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GB">
                <a:solidFill>
                  <a:schemeClr val="dk1"/>
                </a:solidFill>
              </a:rPr>
              <a:t>Reviews and information</a:t>
            </a:r>
            <a:br>
              <a:rPr lang="en-GB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Retailers without a good online shop risk losing customers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GB">
                <a:solidFill>
                  <a:schemeClr val="dk1"/>
                </a:solidFill>
              </a:rPr>
              <a:t>Customers today shop more online than in stores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6200" y="1587650"/>
            <a:ext cx="2126550" cy="2126550"/>
          </a:xfrm>
          <a:prstGeom prst="rect">
            <a:avLst/>
          </a:prstGeom>
          <a:noFill/>
          <a:ln>
            <a:noFill/>
          </a:ln>
          <a:effectLst>
            <a:outerShdw blurRad="357188" rotWithShape="0" algn="bl" dir="5400000" dist="19050">
              <a:srgbClr val="000000">
                <a:alpha val="61000"/>
              </a:srgbClr>
            </a:outerShdw>
          </a:effectLst>
        </p:spPr>
      </p:pic>
      <p:sp>
        <p:nvSpPr>
          <p:cNvPr id="75" name="Google Shape;75;p15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 txBox="1"/>
          <p:nvPr/>
        </p:nvSpPr>
        <p:spPr>
          <a:xfrm>
            <a:off x="5441450" y="3714200"/>
            <a:ext cx="3331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</a:rPr>
              <a:t>Image from: </a:t>
            </a:r>
            <a:r>
              <a:rPr lang="en-GB" sz="900">
                <a:solidFill>
                  <a:schemeClr val="dk1"/>
                </a:solidFill>
              </a:rPr>
              <a:t>https://lifelock.norton.com/learn/internet-security/safe-online-shopping</a:t>
            </a:r>
            <a:endParaRPr sz="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 b="0" l="0" r="0" t="4816"/>
          <a:stretch/>
        </p:blipFill>
        <p:spPr>
          <a:xfrm>
            <a:off x="198075" y="370650"/>
            <a:ext cx="8747850" cy="42610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138625" y="4512750"/>
            <a:ext cx="4142700" cy="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u="sng">
                <a:solidFill>
                  <a:schemeClr val="hlink"/>
                </a:solidFill>
                <a:hlinkClick r:id="rId4"/>
              </a:rPr>
              <a:t>https://www150.statcan.gc.ca/n1/pub/11-621-m/11-621-m2023002-eng.htm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7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>
            <a:off x="-94425" y="-19734"/>
            <a:ext cx="9214152" cy="5182960"/>
          </a:xfrm>
          <a:prstGeom prst="rect">
            <a:avLst/>
          </a:prstGeom>
          <a:noFill/>
          <a:ln>
            <a:noFill/>
          </a:ln>
          <a:effectLst>
            <a:outerShdw blurRad="357188" rotWithShape="0" algn="bl" dir="5400000" dist="19050">
              <a:srgbClr val="000000">
                <a:alpha val="61000"/>
              </a:srgbClr>
            </a:outerShdw>
          </a:effectLst>
        </p:spPr>
      </p:pic>
      <p:sp>
        <p:nvSpPr>
          <p:cNvPr id="88" name="Google Shape;88;p17"/>
          <p:cNvSpPr/>
          <p:nvPr/>
        </p:nvSpPr>
        <p:spPr>
          <a:xfrm>
            <a:off x="252350" y="994550"/>
            <a:ext cx="8520600" cy="341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296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/>
              <a:t>Limitations of </a:t>
            </a:r>
            <a:r>
              <a:rPr lang="en-GB" sz="2500"/>
              <a:t>Online Retail</a:t>
            </a:r>
            <a:endParaRPr sz="2500"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073850"/>
            <a:ext cx="4962600" cy="3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E-commerce does not give customers the experience of trying on products in person.</a:t>
            </a:r>
            <a:br>
              <a:rPr lang="en-GB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Hard to tell what a product would look like on their body or in their home.</a:t>
            </a:r>
            <a:br>
              <a:rPr lang="en-GB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Uncertainty about size/fit/style.</a:t>
            </a:r>
            <a:br>
              <a:rPr lang="en-GB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Higher return rate and unsatisfied customers.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2800" y="1454913"/>
            <a:ext cx="3118625" cy="2493576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/>
        </p:nvSpPr>
        <p:spPr>
          <a:xfrm>
            <a:off x="5442800" y="3948500"/>
            <a:ext cx="32805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</a:rPr>
              <a:t>Image from: </a:t>
            </a:r>
            <a:r>
              <a:rPr lang="en-GB" sz="900">
                <a:solidFill>
                  <a:schemeClr val="dk1"/>
                </a:solidFill>
              </a:rPr>
              <a:t>https://www.prefixbox.com/blog/online-shopping-problems/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8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>
            <a:off x="-94425" y="-19734"/>
            <a:ext cx="9214152" cy="5182960"/>
          </a:xfrm>
          <a:prstGeom prst="rect">
            <a:avLst/>
          </a:prstGeom>
          <a:noFill/>
          <a:ln>
            <a:noFill/>
          </a:ln>
          <a:effectLst>
            <a:outerShdw blurRad="357188" rotWithShape="0" algn="bl" dir="5400000" dist="19050">
              <a:srgbClr val="000000">
                <a:alpha val="61000"/>
              </a:srgbClr>
            </a:outerShdw>
          </a:effectLst>
        </p:spPr>
      </p:pic>
      <p:sp>
        <p:nvSpPr>
          <p:cNvPr id="98" name="Google Shape;98;p18"/>
          <p:cNvSpPr/>
          <p:nvPr/>
        </p:nvSpPr>
        <p:spPr>
          <a:xfrm>
            <a:off x="187025" y="994550"/>
            <a:ext cx="8764800" cy="341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296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/>
              <a:t>Our Product</a:t>
            </a:r>
            <a:endParaRPr sz="2500"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11700" y="1073850"/>
            <a:ext cx="4442100" cy="33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Virtual try-ons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GB">
                <a:solidFill>
                  <a:schemeClr val="dk1"/>
                </a:solidFill>
              </a:rPr>
              <a:t>Lets customers try on clothing using their phones camera, from their home.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Smart AR mirrors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○"/>
            </a:pPr>
            <a:r>
              <a:rPr lang="en-GB">
                <a:solidFill>
                  <a:schemeClr val="dk1"/>
                </a:solidFill>
              </a:rPr>
              <a:t>Analyzes customers preferences and body shapes through their phones camera to suggest items that fit them.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1" name="Google Shape;101;p18"/>
          <p:cNvPicPr preferRelativeResize="0"/>
          <p:nvPr/>
        </p:nvPicPr>
        <p:blipFill rotWithShape="1">
          <a:blip r:embed="rId4">
            <a:alphaModFix/>
          </a:blip>
          <a:srcRect b="0" l="6559" r="5752" t="0"/>
          <a:stretch/>
        </p:blipFill>
        <p:spPr>
          <a:xfrm>
            <a:off x="4943800" y="1247175"/>
            <a:ext cx="3833800" cy="264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 txBox="1"/>
          <p:nvPr/>
        </p:nvSpPr>
        <p:spPr>
          <a:xfrm>
            <a:off x="4677750" y="3836350"/>
            <a:ext cx="4274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</a:rPr>
              <a:t>Image from: </a:t>
            </a:r>
            <a:r>
              <a:rPr lang="en-GB" sz="900">
                <a:solidFill>
                  <a:schemeClr val="dk1"/>
                </a:solidFill>
              </a:rPr>
              <a:t>https://www.forbes.com/sites/lelalondon/2021/05/20/virtual-try-on-is-more-than-a-pandemic-trendand-these-brands-are-reaping-the-rewards/</a:t>
            </a:r>
            <a:endParaRPr sz="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Description of solution</a:t>
            </a:r>
            <a:endParaRPr/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>
            <a:off x="-35075" y="-9"/>
            <a:ext cx="9214152" cy="5182960"/>
          </a:xfrm>
          <a:prstGeom prst="rect">
            <a:avLst/>
          </a:prstGeom>
          <a:noFill/>
          <a:ln>
            <a:noFill/>
          </a:ln>
          <a:effectLst>
            <a:outerShdw blurRad="357188" rotWithShape="0" algn="bl" dir="5400000" dist="19050">
              <a:srgbClr val="000000">
                <a:alpha val="61000"/>
              </a:srgbClr>
            </a:outerShdw>
          </a:effectLst>
        </p:spPr>
      </p:pic>
      <p:sp>
        <p:nvSpPr>
          <p:cNvPr id="110" name="Google Shape;110;p19"/>
          <p:cNvSpPr/>
          <p:nvPr/>
        </p:nvSpPr>
        <p:spPr>
          <a:xfrm>
            <a:off x="311700" y="1153525"/>
            <a:ext cx="8520600" cy="341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9"/>
          <p:cNvSpPr txBox="1"/>
          <p:nvPr/>
        </p:nvSpPr>
        <p:spPr>
          <a:xfrm>
            <a:off x="426125" y="1711552"/>
            <a:ext cx="4328100" cy="25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AR provides virtual try-ons to help customers to be able to try the products on physically.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Enhanced visualization of the products helps in reducing errors and return rates.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4225" y="1352725"/>
            <a:ext cx="3871200" cy="2859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0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>
            <a:off x="-35075" y="-19734"/>
            <a:ext cx="9214152" cy="5182960"/>
          </a:xfrm>
          <a:prstGeom prst="rect">
            <a:avLst/>
          </a:prstGeom>
          <a:noFill/>
          <a:ln>
            <a:noFill/>
          </a:ln>
          <a:effectLst>
            <a:outerShdw blurRad="357188" rotWithShape="0" algn="bl" dir="5400000" dist="19050">
              <a:srgbClr val="000000">
                <a:alpha val="61000"/>
              </a:srgbClr>
            </a:outerShdw>
          </a:effectLst>
        </p:spPr>
      </p:pic>
      <p:sp>
        <p:nvSpPr>
          <p:cNvPr id="118" name="Google Shape;118;p20"/>
          <p:cNvSpPr txBox="1"/>
          <p:nvPr/>
        </p:nvSpPr>
        <p:spPr>
          <a:xfrm>
            <a:off x="311700" y="438575"/>
            <a:ext cx="5796000" cy="6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500">
                <a:solidFill>
                  <a:schemeClr val="dk1"/>
                </a:solidFill>
              </a:rPr>
              <a:t>Description of solution (cont’d)</a:t>
            </a:r>
            <a:endParaRPr sz="2500">
              <a:solidFill>
                <a:schemeClr val="dk2"/>
              </a:solidFill>
            </a:endParaRPr>
          </a:p>
        </p:txBody>
      </p:sp>
      <p:sp>
        <p:nvSpPr>
          <p:cNvPr id="119" name="Google Shape;119;p20"/>
          <p:cNvSpPr/>
          <p:nvPr/>
        </p:nvSpPr>
        <p:spPr>
          <a:xfrm>
            <a:off x="311700" y="1153525"/>
            <a:ext cx="8520600" cy="341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0"/>
          <p:cNvSpPr txBox="1"/>
          <p:nvPr/>
        </p:nvSpPr>
        <p:spPr>
          <a:xfrm>
            <a:off x="491525" y="1448450"/>
            <a:ext cx="4080600" cy="26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6000" y="1448450"/>
            <a:ext cx="3729900" cy="2760599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0"/>
          <p:cNvSpPr txBox="1"/>
          <p:nvPr/>
        </p:nvSpPr>
        <p:spPr>
          <a:xfrm>
            <a:off x="426250" y="1246550"/>
            <a:ext cx="4500000" cy="31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AR provides an interactive experience through the features to online users to help maintain an in-person experience.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Virtual AR mirrors helps provide a real time preview of the product visually which helps to prevent uncertainty.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1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>
            <a:off x="-35075" y="-19734"/>
            <a:ext cx="9214152" cy="5182960"/>
          </a:xfrm>
          <a:prstGeom prst="rect">
            <a:avLst/>
          </a:prstGeom>
          <a:noFill/>
          <a:ln>
            <a:noFill/>
          </a:ln>
          <a:effectLst>
            <a:outerShdw blurRad="357188" rotWithShape="0" algn="bl" dir="5400000" dist="19050">
              <a:srgbClr val="000000">
                <a:alpha val="61000"/>
              </a:srgbClr>
            </a:outerShdw>
          </a:effectLst>
        </p:spPr>
      </p:pic>
      <p:sp>
        <p:nvSpPr>
          <p:cNvPr id="128" name="Google Shape;128;p21"/>
          <p:cNvSpPr txBox="1"/>
          <p:nvPr/>
        </p:nvSpPr>
        <p:spPr>
          <a:xfrm>
            <a:off x="311700" y="545725"/>
            <a:ext cx="57072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chemeClr val="dk1"/>
                </a:solidFill>
              </a:rPr>
              <a:t>Benefits of Augmented Reality in Retail</a:t>
            </a:r>
            <a:endParaRPr sz="2500">
              <a:solidFill>
                <a:schemeClr val="dk1"/>
              </a:solidFill>
            </a:endParaRPr>
          </a:p>
        </p:txBody>
      </p:sp>
      <p:sp>
        <p:nvSpPr>
          <p:cNvPr id="129" name="Google Shape;129;p21"/>
          <p:cNvSpPr/>
          <p:nvPr/>
        </p:nvSpPr>
        <p:spPr>
          <a:xfrm>
            <a:off x="311700" y="1153525"/>
            <a:ext cx="8520600" cy="3414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1"/>
          <p:cNvSpPr txBox="1"/>
          <p:nvPr/>
        </p:nvSpPr>
        <p:spPr>
          <a:xfrm>
            <a:off x="437150" y="1589800"/>
            <a:ext cx="3996900" cy="26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Improve Customer Satisfaction.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</a:rPr>
              <a:t>Increases Sales and Decreases return rate.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31" name="Google Shape;13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4323" y="1211350"/>
            <a:ext cx="4258723" cy="302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1"/>
          <p:cNvSpPr txBox="1"/>
          <p:nvPr/>
        </p:nvSpPr>
        <p:spPr>
          <a:xfrm>
            <a:off x="3892500" y="4138600"/>
            <a:ext cx="49398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1"/>
                </a:solidFill>
              </a:rPr>
              <a:t>Image from:https://www.picamaze.com/wp-content/uploads/2020/10/GIF-sales-increase-Canva.gif</a:t>
            </a:r>
            <a:endParaRPr sz="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